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71" r:id="rId12"/>
    <p:sldId id="272" r:id="rId13"/>
    <p:sldId id="273" r:id="rId14"/>
    <p:sldId id="274" r:id="rId15"/>
    <p:sldId id="270" r:id="rId16"/>
    <p:sldId id="269" r:id="rId17"/>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C27158-FF2D-4BA5-B0D2-F5CD5E797B0D}" v="15" dt="2023-07-20T14:26:20.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3" autoAdjust="0"/>
    <p:restoredTop sz="94626" autoAdjust="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 Picone" clId="Web-{33C27158-FF2D-4BA5-B0D2-F5CD5E797B0D}"/>
    <pc:docChg chg="modSld">
      <pc:chgData name="Liz Picone" userId="" providerId="" clId="Web-{33C27158-FF2D-4BA5-B0D2-F5CD5E797B0D}" dt="2023-07-20T14:26:20.584" v="14" actId="20577"/>
      <pc:docMkLst>
        <pc:docMk/>
      </pc:docMkLst>
      <pc:sldChg chg="modSp">
        <pc:chgData name="Liz Picone" userId="" providerId="" clId="Web-{33C27158-FF2D-4BA5-B0D2-F5CD5E797B0D}" dt="2023-07-20T14:26:20.584" v="14" actId="20577"/>
        <pc:sldMkLst>
          <pc:docMk/>
          <pc:sldMk cId="3480820647" sldId="256"/>
        </pc:sldMkLst>
        <pc:spChg chg="mod">
          <ac:chgData name="Liz Picone" userId="" providerId="" clId="Web-{33C27158-FF2D-4BA5-B0D2-F5CD5E797B0D}" dt="2023-07-20T14:26:20.584" v="14" actId="20577"/>
          <ac:spMkLst>
            <pc:docMk/>
            <pc:sldMk cId="3480820647"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7/20/2023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7/20/2023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7/20/2023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7/20/2023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7/20/2023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7/20/2023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7/20/2023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Learns Act</a:t>
            </a:r>
          </a:p>
        </p:txBody>
      </p:sp>
      <p:sp>
        <p:nvSpPr>
          <p:cNvPr id="3" name="Subtitle 2"/>
          <p:cNvSpPr>
            <a:spLocks noGrp="1"/>
          </p:cNvSpPr>
          <p:nvPr>
            <p:ph type="subTitle" idx="1"/>
          </p:nvPr>
        </p:nvSpPr>
        <p:spPr>
          <a:xfrm>
            <a:off x="1371600" y="3632201"/>
            <a:ext cx="9448800" cy="1907875"/>
          </a:xfrm>
        </p:spPr>
        <p:txBody>
          <a:bodyPr vert="horz" lIns="91440" tIns="45720" rIns="91440" bIns="45720" rtlCol="0" anchor="t">
            <a:normAutofit/>
          </a:bodyPr>
          <a:lstStyle/>
          <a:p>
            <a:r>
              <a:rPr lang="en-US" i="1" dirty="0"/>
              <a:t>      Liz Picone, Interim Executive Director</a:t>
            </a:r>
          </a:p>
          <a:p>
            <a:r>
              <a:rPr lang="en-US" i="1" dirty="0"/>
              <a:t>     Arkansas Education Association</a:t>
            </a:r>
          </a:p>
          <a:p>
            <a:r>
              <a:rPr lang="en-US" i="1" dirty="0"/>
              <a:t>          Lzpicone@aeanea.org</a:t>
            </a:r>
          </a:p>
          <a:p>
            <a:endParaRPr lang="en-US" i="1" dirty="0"/>
          </a:p>
        </p:txBody>
      </p:sp>
    </p:spTree>
    <p:extLst>
      <p:ext uri="{BB962C8B-B14F-4D97-AF65-F5344CB8AC3E}">
        <p14:creationId xmlns:p14="http://schemas.microsoft.com/office/powerpoint/2010/main" val="3480820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Graduation Criteria</a:t>
            </a:r>
          </a:p>
        </p:txBody>
      </p:sp>
      <p:sp>
        <p:nvSpPr>
          <p:cNvPr id="3" name="Content Placeholder 2"/>
          <p:cNvSpPr>
            <a:spLocks noGrp="1"/>
          </p:cNvSpPr>
          <p:nvPr>
            <p:ph idx="1"/>
          </p:nvPr>
        </p:nvSpPr>
        <p:spPr>
          <a:xfrm>
            <a:off x="685800" y="2556588"/>
            <a:ext cx="10820400" cy="3662097"/>
          </a:xfrm>
        </p:spPr>
        <p:txBody>
          <a:bodyPr/>
          <a:lstStyle/>
          <a:p>
            <a:r>
              <a:rPr lang="en-US" dirty="0"/>
              <a:t>Starting with the 9</a:t>
            </a:r>
            <a:r>
              <a:rPr lang="en-US" baseline="30000" dirty="0"/>
              <a:t>th</a:t>
            </a:r>
            <a:r>
              <a:rPr lang="en-US" dirty="0"/>
              <a:t> grade class of 2024-25, students will have the option to earn a diploma through a career-ready pathway were a student could take classes to prepare them for a career that does not require a college degree, such as automotive mechanics or agriculture.</a:t>
            </a:r>
          </a:p>
          <a:p>
            <a:endParaRPr lang="en-US" dirty="0"/>
          </a:p>
          <a:p>
            <a:r>
              <a:rPr lang="en-US" dirty="0"/>
              <a:t>Beginning in the 2026-27 school year, students will be required to complete 75 hours of community service to graduate.</a:t>
            </a:r>
          </a:p>
          <a:p>
            <a:endParaRPr lang="en-US" dirty="0"/>
          </a:p>
        </p:txBody>
      </p:sp>
    </p:spTree>
    <p:extLst>
      <p:ext uri="{BB962C8B-B14F-4D97-AF65-F5344CB8AC3E}">
        <p14:creationId xmlns:p14="http://schemas.microsoft.com/office/powerpoint/2010/main" val="162370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 #1</a:t>
            </a:r>
          </a:p>
        </p:txBody>
      </p:sp>
      <p:sp>
        <p:nvSpPr>
          <p:cNvPr id="3" name="Content Placeholder 2"/>
          <p:cNvSpPr>
            <a:spLocks noGrp="1"/>
          </p:cNvSpPr>
          <p:nvPr>
            <p:ph idx="1"/>
          </p:nvPr>
        </p:nvSpPr>
        <p:spPr/>
        <p:txBody>
          <a:bodyPr/>
          <a:lstStyle/>
          <a:p>
            <a:pPr marL="0" indent="0">
              <a:buNone/>
            </a:pPr>
            <a:endParaRPr lang="en-US" b="1" cap="all" dirty="0"/>
          </a:p>
          <a:p>
            <a:r>
              <a:rPr lang="en-US" b="1" dirty="0"/>
              <a:t>There's no link between vouchers and gains in student achievement</a:t>
            </a:r>
          </a:p>
          <a:p>
            <a:r>
              <a:rPr lang="en-US" dirty="0"/>
              <a:t>There's no conclusive evidence that vouchers improve the achievement of students who use them to attend private school. Nor is there any validity to claims that, by creating a "competitive marketplace" for students, vouchers force public schools to improve. In fact, the most dramatic improvements in student achievement have occurred in places where vouchers do not exist — such as Texas and Connecticut. Instead, those states and communities focused on teacher quality and extra help for students who need it. Where there is conclusive evidence is that investing more money in public education improves student achievement.</a:t>
            </a:r>
          </a:p>
          <a:p>
            <a:endParaRPr lang="en-US" dirty="0"/>
          </a:p>
        </p:txBody>
      </p:sp>
    </p:spTree>
    <p:extLst>
      <p:ext uri="{BB962C8B-B14F-4D97-AF65-F5344CB8AC3E}">
        <p14:creationId xmlns:p14="http://schemas.microsoft.com/office/powerpoint/2010/main" val="3095453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 #2</a:t>
            </a:r>
          </a:p>
        </p:txBody>
      </p:sp>
      <p:sp>
        <p:nvSpPr>
          <p:cNvPr id="3" name="Content Placeholder 2"/>
          <p:cNvSpPr>
            <a:spLocks noGrp="1"/>
          </p:cNvSpPr>
          <p:nvPr>
            <p:ph idx="1"/>
          </p:nvPr>
        </p:nvSpPr>
        <p:spPr>
          <a:xfrm>
            <a:off x="685800" y="2481943"/>
            <a:ext cx="10820400" cy="3736742"/>
          </a:xfrm>
        </p:spPr>
        <p:txBody>
          <a:bodyPr/>
          <a:lstStyle/>
          <a:p>
            <a:r>
              <a:rPr lang="en-US" b="1" dirty="0"/>
              <a:t>Vouchers undermine accountability for public funds</a:t>
            </a:r>
          </a:p>
          <a:p>
            <a:r>
              <a:rPr lang="en-US" dirty="0"/>
              <a:t>Private schools have almost complete autonomy with regard to how they operate: who they teach, what they teach, how they teach, how (if at all) they measure student achievement, how they manage their finances, and what they are required to disclose to parents and the public. Moreover, the absence of public accountability for voucher funds has contributed to rampant fraud, waste, and abuse in current voucher programs.</a:t>
            </a:r>
          </a:p>
          <a:p>
            <a:endParaRPr lang="en-US" dirty="0"/>
          </a:p>
        </p:txBody>
      </p:sp>
    </p:spTree>
    <p:extLst>
      <p:ext uri="{BB962C8B-B14F-4D97-AF65-F5344CB8AC3E}">
        <p14:creationId xmlns:p14="http://schemas.microsoft.com/office/powerpoint/2010/main" val="227550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 #3</a:t>
            </a:r>
          </a:p>
        </p:txBody>
      </p:sp>
      <p:sp>
        <p:nvSpPr>
          <p:cNvPr id="3" name="Content Placeholder 2"/>
          <p:cNvSpPr>
            <a:spLocks noGrp="1"/>
          </p:cNvSpPr>
          <p:nvPr>
            <p:ph idx="1"/>
          </p:nvPr>
        </p:nvSpPr>
        <p:spPr/>
        <p:txBody>
          <a:bodyPr/>
          <a:lstStyle/>
          <a:p>
            <a:r>
              <a:rPr lang="en-US" b="1" dirty="0"/>
              <a:t>Vouchers do not reduce public education costs</a:t>
            </a:r>
          </a:p>
          <a:p>
            <a:r>
              <a:rPr lang="en-US" dirty="0"/>
              <a:t>Actually, they increase costs, by requiring taxpayers to fund two school systems, one public and one private. The result is that public schools, which educate 90 percent of students, wind up with less funding. This leads to larger class sizes and fewer resources, such as textbooks, school nurses and counselors, lab equipment, and music and athletic programs.</a:t>
            </a:r>
          </a:p>
          <a:p>
            <a:endParaRPr lang="en-US" dirty="0"/>
          </a:p>
        </p:txBody>
      </p:sp>
    </p:spTree>
    <p:extLst>
      <p:ext uri="{BB962C8B-B14F-4D97-AF65-F5344CB8AC3E}">
        <p14:creationId xmlns:p14="http://schemas.microsoft.com/office/powerpoint/2010/main" val="3496561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 #4</a:t>
            </a:r>
          </a:p>
        </p:txBody>
      </p:sp>
      <p:sp>
        <p:nvSpPr>
          <p:cNvPr id="3" name="Content Placeholder 2"/>
          <p:cNvSpPr>
            <a:spLocks noGrp="1"/>
          </p:cNvSpPr>
          <p:nvPr>
            <p:ph idx="1"/>
          </p:nvPr>
        </p:nvSpPr>
        <p:spPr/>
        <p:txBody>
          <a:bodyPr/>
          <a:lstStyle/>
          <a:p>
            <a:r>
              <a:rPr lang="en-US" b="1" dirty="0"/>
              <a:t>Vouchers do not give parents real educational choice</a:t>
            </a:r>
          </a:p>
          <a:p>
            <a:r>
              <a:rPr lang="en-US" dirty="0"/>
              <a:t>Participating private schools may limit enrollment, and in many cases may maintain exclusive admissions policies and charge tuition and fees far above the amount provided by the voucher. Unlike public schools, private and religious schools can — and do — discriminate in admissions on the basis of gender, religion, sexual orientation, ability, behavioral history, prior academic achievement, standardized test scores, interviews with applicants and parents, and income.</a:t>
            </a:r>
          </a:p>
          <a:p>
            <a:endParaRPr lang="en-US" dirty="0"/>
          </a:p>
        </p:txBody>
      </p:sp>
    </p:spTree>
    <p:extLst>
      <p:ext uri="{BB962C8B-B14F-4D97-AF65-F5344CB8AC3E}">
        <p14:creationId xmlns:p14="http://schemas.microsoft.com/office/powerpoint/2010/main" val="3831591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Vouchers</a:t>
            </a:r>
          </a:p>
        </p:txBody>
      </p:sp>
      <p:sp>
        <p:nvSpPr>
          <p:cNvPr id="3" name="Content Placeholder 2"/>
          <p:cNvSpPr>
            <a:spLocks noGrp="1"/>
          </p:cNvSpPr>
          <p:nvPr>
            <p:ph idx="1"/>
          </p:nvPr>
        </p:nvSpPr>
        <p:spPr>
          <a:xfrm>
            <a:off x="685800" y="2194560"/>
            <a:ext cx="10820400" cy="4542142"/>
          </a:xfrm>
        </p:spPr>
        <p:txBody>
          <a:bodyPr>
            <a:normAutofit fontScale="77500" lnSpcReduction="20000"/>
          </a:bodyPr>
          <a:lstStyle/>
          <a:p>
            <a:r>
              <a:rPr lang="en-US" sz="3100" dirty="0"/>
              <a:t>No matter how you look at it, vouchers undermine strong public education and student opportunity. </a:t>
            </a:r>
            <a:r>
              <a:rPr lang="en-US" sz="3100" b="1" dirty="0"/>
              <a:t>They take scarce funding from public schools</a:t>
            </a:r>
            <a:r>
              <a:rPr lang="en-US" sz="3100" dirty="0"/>
              <a:t>—which serve 90 percent of students—and give it to private schools—institutions that are not accountable to taxpayers.  </a:t>
            </a:r>
          </a:p>
          <a:p>
            <a:r>
              <a:rPr lang="en-US" sz="3100" dirty="0"/>
              <a:t>This means public school students have less access to music instruments and science equipment, modern technology and textbooks, and after-school programs. </a:t>
            </a:r>
          </a:p>
          <a:p>
            <a:r>
              <a:rPr lang="en-US" sz="3100" dirty="0"/>
              <a:t>Moreover, there is </a:t>
            </a:r>
            <a:r>
              <a:rPr lang="en-US" sz="3100" b="1" dirty="0"/>
              <a:t>ZERO statistical significance that voucher programs improve overall student success</a:t>
            </a:r>
            <a:r>
              <a:rPr lang="en-US" sz="3100" dirty="0"/>
              <a:t>, and some programs have even shown to have a NEGATIVE effect for students receiving a voucher. </a:t>
            </a:r>
          </a:p>
          <a:p>
            <a:r>
              <a:rPr lang="en-US" sz="3100" dirty="0"/>
              <a:t>Furthermore, vouchers have been shown to not support students with disabilities, they fail to protect the human and civil rights of students, and they exacerbate segregation.</a:t>
            </a:r>
          </a:p>
          <a:p>
            <a:pPr marL="0" indent="0">
              <a:buNone/>
            </a:pPr>
            <a:br>
              <a:rPr lang="en-US" dirty="0"/>
            </a:br>
            <a:endParaRPr lang="en-US" dirty="0"/>
          </a:p>
        </p:txBody>
      </p:sp>
    </p:spTree>
    <p:extLst>
      <p:ext uri="{BB962C8B-B14F-4D97-AF65-F5344CB8AC3E}">
        <p14:creationId xmlns:p14="http://schemas.microsoft.com/office/powerpoint/2010/main" val="3295538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Concerns</a:t>
            </a:r>
          </a:p>
        </p:txBody>
      </p:sp>
      <p:sp>
        <p:nvSpPr>
          <p:cNvPr id="3" name="Content Placeholder 2"/>
          <p:cNvSpPr>
            <a:spLocks noGrp="1"/>
          </p:cNvSpPr>
          <p:nvPr>
            <p:ph idx="1"/>
          </p:nvPr>
        </p:nvSpPr>
        <p:spPr/>
        <p:txBody>
          <a:bodyPr/>
          <a:lstStyle/>
          <a:p>
            <a:r>
              <a:rPr lang="en-US" dirty="0"/>
              <a:t>Voucher programs have not proven to be successful over time.</a:t>
            </a:r>
          </a:p>
          <a:p>
            <a:r>
              <a:rPr lang="en-US" dirty="0"/>
              <a:t>Options outside of the public school system have no accountability.</a:t>
            </a:r>
          </a:p>
          <a:p>
            <a:r>
              <a:rPr lang="en-US" dirty="0"/>
              <a:t>Will we be able to retain veteran educators?</a:t>
            </a:r>
          </a:p>
          <a:p>
            <a:r>
              <a:rPr lang="en-US" dirty="0"/>
              <a:t>No raise for support employees.</a:t>
            </a:r>
          </a:p>
          <a:p>
            <a:r>
              <a:rPr lang="en-US" dirty="0"/>
              <a:t>Negatively affect rural schools.</a:t>
            </a:r>
          </a:p>
          <a:p>
            <a:r>
              <a:rPr lang="en-US" dirty="0"/>
              <a:t>Future cost has not been considered.</a:t>
            </a:r>
          </a:p>
          <a:p>
            <a:r>
              <a:rPr lang="en-US" dirty="0"/>
              <a:t>Public schools will suffer.</a:t>
            </a:r>
          </a:p>
          <a:p>
            <a:pPr marL="0" indent="0">
              <a:buNone/>
            </a:pPr>
            <a:endParaRPr lang="en-US" dirty="0"/>
          </a:p>
          <a:p>
            <a:endParaRPr lang="en-US" dirty="0"/>
          </a:p>
        </p:txBody>
      </p:sp>
    </p:spTree>
    <p:extLst>
      <p:ext uri="{BB962C8B-B14F-4D97-AF65-F5344CB8AC3E}">
        <p14:creationId xmlns:p14="http://schemas.microsoft.com/office/powerpoint/2010/main" val="116784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Bills, Bills, Bills</a:t>
            </a:r>
          </a:p>
        </p:txBody>
      </p:sp>
      <p:sp>
        <p:nvSpPr>
          <p:cNvPr id="3" name="Content Placeholder 2"/>
          <p:cNvSpPr>
            <a:spLocks noGrp="1"/>
          </p:cNvSpPr>
          <p:nvPr>
            <p:ph idx="1"/>
          </p:nvPr>
        </p:nvSpPr>
        <p:spPr>
          <a:xfrm>
            <a:off x="685800" y="2605547"/>
            <a:ext cx="10820400" cy="3613137"/>
          </a:xfrm>
        </p:spPr>
        <p:txBody>
          <a:bodyPr/>
          <a:lstStyle/>
          <a:p>
            <a:r>
              <a:rPr lang="en-US" sz="2400" dirty="0">
                <a:cs typeface="Arial" panose="020B0604020202020204" pitchFamily="34" charset="0"/>
              </a:rPr>
              <a:t>1660 Bills were introduced</a:t>
            </a:r>
          </a:p>
          <a:p>
            <a:r>
              <a:rPr lang="en-US" sz="2400" dirty="0">
                <a:cs typeface="Arial" panose="020B0604020202020204" pitchFamily="34" charset="0"/>
              </a:rPr>
              <a:t>1063 were completed</a:t>
            </a:r>
          </a:p>
          <a:p>
            <a:r>
              <a:rPr lang="en-US" sz="2400" dirty="0">
                <a:cs typeface="Arial" panose="020B0604020202020204" pitchFamily="34" charset="0"/>
              </a:rPr>
              <a:t>Senator Kim Hammer – 150 bills</a:t>
            </a:r>
          </a:p>
          <a:p>
            <a:r>
              <a:rPr lang="en-US" sz="2400" dirty="0">
                <a:cs typeface="Arial" panose="020B0604020202020204" pitchFamily="34" charset="0"/>
              </a:rPr>
              <a:t>Senator Missy Irvin – 150 bills</a:t>
            </a:r>
          </a:p>
          <a:p>
            <a:pPr marL="0" indent="0">
              <a:buNone/>
            </a:pPr>
            <a:endParaRPr lang="en-US" dirty="0"/>
          </a:p>
        </p:txBody>
      </p:sp>
    </p:spTree>
    <p:extLst>
      <p:ext uri="{BB962C8B-B14F-4D97-AF65-F5344CB8AC3E}">
        <p14:creationId xmlns:p14="http://schemas.microsoft.com/office/powerpoint/2010/main" val="1377429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the LeaRns Act?</a:t>
            </a:r>
          </a:p>
        </p:txBody>
      </p:sp>
      <p:sp>
        <p:nvSpPr>
          <p:cNvPr id="3" name="Content Placeholder 2"/>
          <p:cNvSpPr>
            <a:spLocks noGrp="1"/>
          </p:cNvSpPr>
          <p:nvPr>
            <p:ph idx="1"/>
          </p:nvPr>
        </p:nvSpPr>
        <p:spPr/>
        <p:txBody>
          <a:bodyPr/>
          <a:lstStyle/>
          <a:p>
            <a:pPr marL="0" indent="0">
              <a:buNone/>
            </a:pPr>
            <a:r>
              <a:rPr lang="en-US" sz="4000" dirty="0"/>
              <a:t>A 145-page piece of legislation signed into law by Governor Sanders that make changes to multiple aspects of the state’s education system, including teacher pay, per-student funding, graduation requirements and literacy requirements.</a:t>
            </a:r>
          </a:p>
          <a:p>
            <a:pPr marL="0" indent="0">
              <a:buNone/>
            </a:pPr>
            <a:endParaRPr lang="en-US" dirty="0"/>
          </a:p>
        </p:txBody>
      </p:sp>
    </p:spTree>
    <p:extLst>
      <p:ext uri="{BB962C8B-B14F-4D97-AF65-F5344CB8AC3E}">
        <p14:creationId xmlns:p14="http://schemas.microsoft.com/office/powerpoint/2010/main" val="148807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Eligible Students</a:t>
            </a:r>
          </a:p>
        </p:txBody>
      </p:sp>
      <p:sp>
        <p:nvSpPr>
          <p:cNvPr id="3" name="Content Placeholder 2"/>
          <p:cNvSpPr>
            <a:spLocks noGrp="1"/>
          </p:cNvSpPr>
          <p:nvPr>
            <p:ph idx="1"/>
          </p:nvPr>
        </p:nvSpPr>
        <p:spPr>
          <a:xfrm>
            <a:off x="685800" y="2612571"/>
            <a:ext cx="10820400" cy="3606114"/>
          </a:xfrm>
        </p:spPr>
        <p:txBody>
          <a:bodyPr>
            <a:normAutofit/>
          </a:bodyPr>
          <a:lstStyle/>
          <a:p>
            <a:r>
              <a:rPr lang="en-US" sz="2800" dirty="0"/>
              <a:t>In 2023-24 participation in Educational Freedom Account program will be capped at 1.5% of the current total public enrollment in the state.  </a:t>
            </a:r>
          </a:p>
          <a:p>
            <a:r>
              <a:rPr lang="en-US" sz="2800" dirty="0"/>
              <a:t>Eligible students are:</a:t>
            </a:r>
          </a:p>
          <a:p>
            <a:pPr lvl="1"/>
            <a:r>
              <a:rPr lang="en-US" sz="2800" dirty="0"/>
              <a:t>Children of active duty military members</a:t>
            </a:r>
          </a:p>
          <a:p>
            <a:pPr lvl="1"/>
            <a:r>
              <a:rPr lang="en-US" sz="2800" dirty="0"/>
              <a:t>Students enrolled in an “F”-rated school or school in need of Level 5 support</a:t>
            </a:r>
          </a:p>
          <a:p>
            <a:pPr lvl="1"/>
            <a:r>
              <a:rPr lang="en-US" sz="2800" dirty="0"/>
              <a:t>Students enrolling in kindergarten for the first time	</a:t>
            </a:r>
            <a:endParaRPr lang="en-US" sz="2600" dirty="0"/>
          </a:p>
          <a:p>
            <a:pPr marL="457200" lvl="1" indent="0">
              <a:buNone/>
            </a:pPr>
            <a:endParaRPr lang="en-US" sz="2800" dirty="0"/>
          </a:p>
        </p:txBody>
      </p:sp>
    </p:spTree>
    <p:extLst>
      <p:ext uri="{BB962C8B-B14F-4D97-AF65-F5344CB8AC3E}">
        <p14:creationId xmlns:p14="http://schemas.microsoft.com/office/powerpoint/2010/main" val="4222096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Eligible Students</a:t>
            </a:r>
          </a:p>
        </p:txBody>
      </p:sp>
      <p:sp>
        <p:nvSpPr>
          <p:cNvPr id="3" name="Content Placeholder 2"/>
          <p:cNvSpPr>
            <a:spLocks noGrp="1"/>
          </p:cNvSpPr>
          <p:nvPr>
            <p:ph idx="1"/>
          </p:nvPr>
        </p:nvSpPr>
        <p:spPr/>
        <p:txBody>
          <a:bodyPr/>
          <a:lstStyle/>
          <a:p>
            <a:r>
              <a:rPr lang="en-US" dirty="0"/>
              <a:t>In 2024-25, the cap will increase to 3% of the current total public school enrollment.</a:t>
            </a:r>
          </a:p>
          <a:p>
            <a:r>
              <a:rPr lang="en-US" dirty="0"/>
              <a:t>Eligibility will expand to include:</a:t>
            </a:r>
          </a:p>
          <a:p>
            <a:pPr lvl="1"/>
            <a:r>
              <a:rPr lang="en-US" dirty="0"/>
              <a:t>Students at “D”-rated schools</a:t>
            </a:r>
          </a:p>
          <a:p>
            <a:pPr lvl="1"/>
            <a:r>
              <a:rPr lang="en-US" dirty="0"/>
              <a:t>Children of veterans, military reservists or first responders</a:t>
            </a:r>
          </a:p>
          <a:p>
            <a:endParaRPr lang="en-US" dirty="0"/>
          </a:p>
          <a:p>
            <a:r>
              <a:rPr lang="en-US" dirty="0"/>
              <a:t>In 2025-2026, all students are eligible to participate and there will be no caps</a:t>
            </a:r>
          </a:p>
        </p:txBody>
      </p:sp>
    </p:spTree>
    <p:extLst>
      <p:ext uri="{BB962C8B-B14F-4D97-AF65-F5344CB8AC3E}">
        <p14:creationId xmlns:p14="http://schemas.microsoft.com/office/powerpoint/2010/main" val="390081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 Pay</a:t>
            </a:r>
          </a:p>
        </p:txBody>
      </p:sp>
      <p:sp>
        <p:nvSpPr>
          <p:cNvPr id="3" name="Content Placeholder 2"/>
          <p:cNvSpPr>
            <a:spLocks noGrp="1"/>
          </p:cNvSpPr>
          <p:nvPr>
            <p:ph idx="1"/>
          </p:nvPr>
        </p:nvSpPr>
        <p:spPr/>
        <p:txBody>
          <a:bodyPr/>
          <a:lstStyle/>
          <a:p>
            <a:r>
              <a:rPr lang="en-US" dirty="0"/>
              <a:t>Raises the state’s minimum teacher salary to $50,000</a:t>
            </a:r>
          </a:p>
          <a:p>
            <a:r>
              <a:rPr lang="en-US" dirty="0"/>
              <a:t>Removes the salary schedule for teachers with more education and experience, but encourages districts to set their own salary schedules.</a:t>
            </a:r>
          </a:p>
          <a:p>
            <a:r>
              <a:rPr lang="en-US" dirty="0"/>
              <a:t>Requires teachers to be paid at least $2,000 more for the 2023-24 school year.</a:t>
            </a:r>
          </a:p>
          <a:p>
            <a:r>
              <a:rPr lang="en-US" dirty="0"/>
              <a:t>Allows districts to apply for a waiver if this would cause them to go into fiscal distress.</a:t>
            </a:r>
          </a:p>
          <a:p>
            <a:r>
              <a:rPr lang="en-US" dirty="0"/>
              <a:t>Repeals incentives for teacher recruitment in high priority districts.</a:t>
            </a:r>
          </a:p>
          <a:p>
            <a:r>
              <a:rPr lang="en-US" dirty="0"/>
              <a:t>Creates the Merit Teacher Incentive Fund, which will provide annual bonuses of up to $10,000 for eligible teachers.</a:t>
            </a:r>
          </a:p>
        </p:txBody>
      </p:sp>
    </p:spTree>
    <p:extLst>
      <p:ext uri="{BB962C8B-B14F-4D97-AF65-F5344CB8AC3E}">
        <p14:creationId xmlns:p14="http://schemas.microsoft.com/office/powerpoint/2010/main" val="137353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Personnel Policies</a:t>
            </a:r>
          </a:p>
        </p:txBody>
      </p:sp>
      <p:sp>
        <p:nvSpPr>
          <p:cNvPr id="3" name="Content Placeholder 2"/>
          <p:cNvSpPr>
            <a:spLocks noGrp="1"/>
          </p:cNvSpPr>
          <p:nvPr>
            <p:ph idx="1"/>
          </p:nvPr>
        </p:nvSpPr>
        <p:spPr>
          <a:xfrm>
            <a:off x="685800" y="2463282"/>
            <a:ext cx="10820400" cy="3755403"/>
          </a:xfrm>
        </p:spPr>
        <p:txBody>
          <a:bodyPr/>
          <a:lstStyle/>
          <a:p>
            <a:r>
              <a:rPr lang="en-US" dirty="0"/>
              <a:t>Repeals the Teacher Fair Dismissal Act and Public School Employee Fair Hearing Acts.</a:t>
            </a:r>
          </a:p>
          <a:p>
            <a:r>
              <a:rPr lang="en-US" dirty="0"/>
              <a:t>Specifies that employees have a right to notice of a recommendation for termination from the public school district superintendent and a hearing before the school board.</a:t>
            </a:r>
          </a:p>
          <a:p>
            <a:r>
              <a:rPr lang="en-US" dirty="0"/>
              <a:t>Superintendents and principals will make employment decisions based on performance and effectiveness, not seniority or tenure.</a:t>
            </a:r>
          </a:p>
          <a:p>
            <a:r>
              <a:rPr lang="en-US" dirty="0"/>
              <a:t>School boards can employ one or more assistant superintendents.</a:t>
            </a:r>
          </a:p>
          <a:p>
            <a:endParaRPr lang="en-US" dirty="0"/>
          </a:p>
        </p:txBody>
      </p:sp>
    </p:spTree>
    <p:extLst>
      <p:ext uri="{BB962C8B-B14F-4D97-AF65-F5344CB8AC3E}">
        <p14:creationId xmlns:p14="http://schemas.microsoft.com/office/powerpoint/2010/main" val="1508919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Literacy</a:t>
            </a:r>
          </a:p>
        </p:txBody>
      </p:sp>
      <p:sp>
        <p:nvSpPr>
          <p:cNvPr id="3" name="Content Placeholder 2"/>
          <p:cNvSpPr>
            <a:spLocks noGrp="1"/>
          </p:cNvSpPr>
          <p:nvPr>
            <p:ph idx="1"/>
          </p:nvPr>
        </p:nvSpPr>
        <p:spPr>
          <a:xfrm>
            <a:off x="685800" y="2267339"/>
            <a:ext cx="10820400" cy="3951346"/>
          </a:xfrm>
        </p:spPr>
        <p:txBody>
          <a:bodyPr/>
          <a:lstStyle/>
          <a:p>
            <a:r>
              <a:rPr lang="en-US" dirty="0"/>
              <a:t>Literacy screening is required for K-3 students</a:t>
            </a:r>
          </a:p>
          <a:p>
            <a:r>
              <a:rPr lang="en-US" dirty="0"/>
              <a:t>Every K-3 teacher in a D-rated or F-rated school will have access to literacy coaches.</a:t>
            </a:r>
          </a:p>
          <a:p>
            <a:r>
              <a:rPr lang="en-US" dirty="0"/>
              <a:t>Students who don’t meet the third-grade reading standard by the 2025-26 school year will not be promoted to 4</a:t>
            </a:r>
            <a:r>
              <a:rPr lang="en-US" baseline="30000" dirty="0"/>
              <a:t>th</a:t>
            </a:r>
            <a:r>
              <a:rPr lang="en-US" dirty="0"/>
              <a:t> grade.</a:t>
            </a:r>
          </a:p>
          <a:p>
            <a:r>
              <a:rPr lang="en-US" dirty="0"/>
              <a:t>Students who are held back or promoted with a waiver will get at least 90 minutes of literacy instruction every day.</a:t>
            </a:r>
          </a:p>
          <a:p>
            <a:r>
              <a:rPr lang="en-US" dirty="0"/>
              <a:t>$500 tutoring grant will be available on a first-come, first-served basis with priority to those to be held back in third grade.</a:t>
            </a:r>
          </a:p>
        </p:txBody>
      </p:sp>
    </p:spTree>
    <p:extLst>
      <p:ext uri="{BB962C8B-B14F-4D97-AF65-F5344CB8AC3E}">
        <p14:creationId xmlns:p14="http://schemas.microsoft.com/office/powerpoint/2010/main" val="306466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School transformation contracts</a:t>
            </a:r>
          </a:p>
        </p:txBody>
      </p:sp>
      <p:sp>
        <p:nvSpPr>
          <p:cNvPr id="3" name="Content Placeholder 2"/>
          <p:cNvSpPr>
            <a:spLocks noGrp="1"/>
          </p:cNvSpPr>
          <p:nvPr>
            <p:ph idx="1"/>
          </p:nvPr>
        </p:nvSpPr>
        <p:spPr>
          <a:xfrm>
            <a:off x="685800" y="2295331"/>
            <a:ext cx="10820400" cy="3923354"/>
          </a:xfrm>
        </p:spPr>
        <p:txBody>
          <a:bodyPr/>
          <a:lstStyle/>
          <a:p>
            <a:r>
              <a:rPr lang="en-US" dirty="0"/>
              <a:t>Public school districts with a D or F-rating, or in need of Level 5 – Intensive Support will be exempt from state takeover if they partner with an open-enrollment public charter school or another entity that’s approved by the State Board and in good standing to create “a public school district transformation campus.” </a:t>
            </a:r>
          </a:p>
          <a:p>
            <a:endParaRPr lang="en-US" dirty="0"/>
          </a:p>
          <a:p>
            <a:r>
              <a:rPr lang="en-US" dirty="0"/>
              <a:t>The Division of Elementary and Secondary Education may provide financial incentives to support transformations.</a:t>
            </a:r>
          </a:p>
        </p:txBody>
      </p:sp>
    </p:spTree>
    <p:extLst>
      <p:ext uri="{BB962C8B-B14F-4D97-AF65-F5344CB8AC3E}">
        <p14:creationId xmlns:p14="http://schemas.microsoft.com/office/powerpoint/2010/main" val="29403848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1371</TotalTime>
  <Words>1174</Words>
  <Application>Microsoft Office PowerPoint</Application>
  <PresentationFormat>Widescreen</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Vapor Trail</vt:lpstr>
      <vt:lpstr>The Learns Act</vt:lpstr>
      <vt:lpstr>Bills, Bills, Bills</vt:lpstr>
      <vt:lpstr>What is the LeaRns Act?</vt:lpstr>
      <vt:lpstr>Eligible Students</vt:lpstr>
      <vt:lpstr>Eligible Students</vt:lpstr>
      <vt:lpstr>Teacher Pay</vt:lpstr>
      <vt:lpstr>Personnel Policies</vt:lpstr>
      <vt:lpstr>Literacy</vt:lpstr>
      <vt:lpstr>School transformation contracts</vt:lpstr>
      <vt:lpstr>Graduation Criteria</vt:lpstr>
      <vt:lpstr>Fact #1</vt:lpstr>
      <vt:lpstr>Fact #2</vt:lpstr>
      <vt:lpstr>Fact #3</vt:lpstr>
      <vt:lpstr>FACT #4</vt:lpstr>
      <vt:lpstr>Vouchers</vt:lpstr>
      <vt:lpstr>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Learns Act</dc:title>
  <dc:creator>Picone, Liz [NEA]</dc:creator>
  <cp:lastModifiedBy>Picone, Liz [NEA]</cp:lastModifiedBy>
  <cp:revision>22</cp:revision>
  <cp:lastPrinted>2023-05-22T20:58:05Z</cp:lastPrinted>
  <dcterms:created xsi:type="dcterms:W3CDTF">2023-05-18T18:19:00Z</dcterms:created>
  <dcterms:modified xsi:type="dcterms:W3CDTF">2023-07-20T14:26:23Z</dcterms:modified>
</cp:coreProperties>
</file>